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8"/>
  </p:notesMasterIdLst>
  <p:sldIdLst>
    <p:sldId id="272" r:id="rId2"/>
    <p:sldId id="289" r:id="rId3"/>
    <p:sldId id="273" r:id="rId4"/>
    <p:sldId id="290" r:id="rId5"/>
    <p:sldId id="291" r:id="rId6"/>
    <p:sldId id="287" r:id="rId7"/>
    <p:sldId id="288" r:id="rId8"/>
    <p:sldId id="292" r:id="rId9"/>
    <p:sldId id="293" r:id="rId10"/>
    <p:sldId id="294" r:id="rId11"/>
    <p:sldId id="275" r:id="rId12"/>
    <p:sldId id="276" r:id="rId13"/>
    <p:sldId id="295" r:id="rId14"/>
    <p:sldId id="283" r:id="rId15"/>
    <p:sldId id="285" r:id="rId16"/>
    <p:sldId id="286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2B8C87-51C2-47B0-8FD4-8AF8A21BC442}" type="doc">
      <dgm:prSet loTypeId="urn:microsoft.com/office/officeart/2005/8/layout/vList6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C5491D6-FC31-4FAD-A83C-9F02B0EE9ACE}">
      <dgm:prSet phldrT="[Текст]" custT="1"/>
      <dgm:spPr>
        <a:solidFill>
          <a:srgbClr val="52CCC0"/>
        </a:solidFill>
      </dgm:spPr>
      <dgm:t>
        <a:bodyPr/>
        <a:lstStyle/>
        <a:p>
          <a:pPr algn="ctr"/>
          <a:r>
            <a:rPr lang="ru-RU" sz="1600" b="1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1. Обязательная часть </a:t>
          </a:r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обеспечивает  комплексное развитие детей во всех пяти взаимодополняющих областях: </a:t>
          </a:r>
        </a:p>
        <a:p>
          <a:pPr algn="l"/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 социально-</a:t>
          </a:r>
          <a:r>
            <a:rPr lang="ru-RU" sz="16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комммуникативное</a:t>
          </a:r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развитие</a:t>
          </a:r>
        </a:p>
        <a:p>
          <a:pPr algn="l"/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-познавательное развитие</a:t>
          </a:r>
        </a:p>
        <a:p>
          <a:pPr algn="l"/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-речевое развитие</a:t>
          </a:r>
        </a:p>
        <a:p>
          <a:pPr algn="l"/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-художественно-эстетическое развитие</a:t>
          </a:r>
        </a:p>
        <a:p>
          <a:pPr algn="l"/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-физическое  развитие </a:t>
          </a:r>
          <a:endParaRPr lang="ru-RU" sz="16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A1F3D25-B03A-4377-85D1-40CA4BA3FED3}" type="parTrans" cxnId="{CFD6307D-0885-4566-AD3D-0EA3FAB38914}">
      <dgm:prSet/>
      <dgm:spPr/>
      <dgm:t>
        <a:bodyPr/>
        <a:lstStyle/>
        <a:p>
          <a:endParaRPr lang="ru-RU"/>
        </a:p>
      </dgm:t>
    </dgm:pt>
    <dgm:pt modelId="{F15CA2CB-A578-4019-A60A-4067E7603B3E}" type="sibTrans" cxnId="{CFD6307D-0885-4566-AD3D-0EA3FAB38914}">
      <dgm:prSet/>
      <dgm:spPr/>
      <dgm:t>
        <a:bodyPr/>
        <a:lstStyle/>
        <a:p>
          <a:endParaRPr lang="ru-RU"/>
        </a:p>
      </dgm:t>
    </dgm:pt>
    <dgm:pt modelId="{4C1069E4-34E0-4A19-884F-B69508B2538F}">
      <dgm:prSet/>
      <dgm:spPr>
        <a:solidFill>
          <a:srgbClr val="FEB0FA">
            <a:alpha val="90000"/>
          </a:srgbClr>
        </a:solidFill>
      </dgm:spPr>
      <dgm:t>
        <a:bodyPr/>
        <a:lstStyle/>
        <a:p>
          <a:r>
            <a:rPr lang="ru-RU" dirty="0" smtClean="0"/>
            <a:t>60%</a:t>
          </a:r>
          <a:endParaRPr lang="ru-RU" dirty="0"/>
        </a:p>
      </dgm:t>
    </dgm:pt>
    <dgm:pt modelId="{C8AEB2F8-E280-43AF-B6C9-1BD392113F09}" type="parTrans" cxnId="{4B855E0A-94CC-4500-B778-D01A1EF8A029}">
      <dgm:prSet/>
      <dgm:spPr/>
      <dgm:t>
        <a:bodyPr/>
        <a:lstStyle/>
        <a:p>
          <a:endParaRPr lang="ru-RU"/>
        </a:p>
      </dgm:t>
    </dgm:pt>
    <dgm:pt modelId="{04E079BA-DFE9-405F-A034-CA94176410D8}" type="sibTrans" cxnId="{4B855E0A-94CC-4500-B778-D01A1EF8A029}">
      <dgm:prSet/>
      <dgm:spPr/>
      <dgm:t>
        <a:bodyPr/>
        <a:lstStyle/>
        <a:p>
          <a:endParaRPr lang="ru-RU"/>
        </a:p>
      </dgm:t>
    </dgm:pt>
    <dgm:pt modelId="{6B921E0A-ACB7-469E-8DFE-B56AD568F37D}">
      <dgm:prSet/>
      <dgm:spPr>
        <a:solidFill>
          <a:srgbClr val="FEB0FA">
            <a:alpha val="90000"/>
          </a:srgbClr>
        </a:solidFill>
      </dgm:spPr>
      <dgm:t>
        <a:bodyPr/>
        <a:lstStyle/>
        <a:p>
          <a:endParaRPr lang="ru-RU" dirty="0"/>
        </a:p>
      </dgm:t>
    </dgm:pt>
    <dgm:pt modelId="{82ACCC3C-957C-497E-8C73-6B3419AA575E}" type="parTrans" cxnId="{1CD8731E-DF8F-4B38-99A5-9BB2B46FA418}">
      <dgm:prSet/>
      <dgm:spPr/>
      <dgm:t>
        <a:bodyPr/>
        <a:lstStyle/>
        <a:p>
          <a:endParaRPr lang="ru-RU"/>
        </a:p>
      </dgm:t>
    </dgm:pt>
    <dgm:pt modelId="{9D6BF270-3AF6-40FC-8CD8-655DB6A17778}" type="sibTrans" cxnId="{1CD8731E-DF8F-4B38-99A5-9BB2B46FA418}">
      <dgm:prSet/>
      <dgm:spPr/>
      <dgm:t>
        <a:bodyPr/>
        <a:lstStyle/>
        <a:p>
          <a:endParaRPr lang="ru-RU"/>
        </a:p>
      </dgm:t>
    </dgm:pt>
    <dgm:pt modelId="{E1E194AE-EA24-43A0-9851-BDC8239A95BF}" type="pres">
      <dgm:prSet presAssocID="{832B8C87-51C2-47B0-8FD4-8AF8A21BC442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C356400-8F56-47F5-A05B-CACD0D930B12}" type="pres">
      <dgm:prSet presAssocID="{AC5491D6-FC31-4FAD-A83C-9F02B0EE9ACE}" presName="linNode" presStyleCnt="0"/>
      <dgm:spPr/>
    </dgm:pt>
    <dgm:pt modelId="{C09DE736-C655-4EC2-B278-CF97F0259823}" type="pres">
      <dgm:prSet presAssocID="{AC5491D6-FC31-4FAD-A83C-9F02B0EE9ACE}" presName="parentShp" presStyleLbl="node1" presStyleIdx="0" presStyleCnt="1" custScaleX="289202" custScaleY="98814" custLinFactNeighborX="-1180" custLinFactNeighborY="-2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221B50-B010-4910-A37C-5B4443738082}" type="pres">
      <dgm:prSet presAssocID="{AC5491D6-FC31-4FAD-A83C-9F02B0EE9ACE}" presName="childShp" presStyleLbl="bgAccFollowNode1" presStyleIdx="0" presStyleCnt="1" custLinFactNeighborX="27302" custLinFactNeighborY="10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FD6307D-0885-4566-AD3D-0EA3FAB38914}" srcId="{832B8C87-51C2-47B0-8FD4-8AF8A21BC442}" destId="{AC5491D6-FC31-4FAD-A83C-9F02B0EE9ACE}" srcOrd="0" destOrd="0" parTransId="{FA1F3D25-B03A-4377-85D1-40CA4BA3FED3}" sibTransId="{F15CA2CB-A578-4019-A60A-4067E7603B3E}"/>
    <dgm:cxn modelId="{E4A670C4-0875-4E8E-A9A5-AAE1B54C7F1B}" type="presOf" srcId="{6B921E0A-ACB7-469E-8DFE-B56AD568F37D}" destId="{49221B50-B010-4910-A37C-5B4443738082}" srcOrd="0" destOrd="1" presId="urn:microsoft.com/office/officeart/2005/8/layout/vList6"/>
    <dgm:cxn modelId="{1CD8731E-DF8F-4B38-99A5-9BB2B46FA418}" srcId="{AC5491D6-FC31-4FAD-A83C-9F02B0EE9ACE}" destId="{6B921E0A-ACB7-469E-8DFE-B56AD568F37D}" srcOrd="1" destOrd="0" parTransId="{82ACCC3C-957C-497E-8C73-6B3419AA575E}" sibTransId="{9D6BF270-3AF6-40FC-8CD8-655DB6A17778}"/>
    <dgm:cxn modelId="{C4A0F030-014A-4E36-AD68-4E58B42FD887}" type="presOf" srcId="{AC5491D6-FC31-4FAD-A83C-9F02B0EE9ACE}" destId="{C09DE736-C655-4EC2-B278-CF97F0259823}" srcOrd="0" destOrd="0" presId="urn:microsoft.com/office/officeart/2005/8/layout/vList6"/>
    <dgm:cxn modelId="{4B855E0A-94CC-4500-B778-D01A1EF8A029}" srcId="{AC5491D6-FC31-4FAD-A83C-9F02B0EE9ACE}" destId="{4C1069E4-34E0-4A19-884F-B69508B2538F}" srcOrd="0" destOrd="0" parTransId="{C8AEB2F8-E280-43AF-B6C9-1BD392113F09}" sibTransId="{04E079BA-DFE9-405F-A034-CA94176410D8}"/>
    <dgm:cxn modelId="{9A7C9461-A815-4301-B65B-E620F821AA19}" type="presOf" srcId="{4C1069E4-34E0-4A19-884F-B69508B2538F}" destId="{49221B50-B010-4910-A37C-5B4443738082}" srcOrd="0" destOrd="0" presId="urn:microsoft.com/office/officeart/2005/8/layout/vList6"/>
    <dgm:cxn modelId="{9A86EB02-99E6-4832-85CE-14C807321D59}" type="presOf" srcId="{832B8C87-51C2-47B0-8FD4-8AF8A21BC442}" destId="{E1E194AE-EA24-43A0-9851-BDC8239A95BF}" srcOrd="0" destOrd="0" presId="urn:microsoft.com/office/officeart/2005/8/layout/vList6"/>
    <dgm:cxn modelId="{E022555C-A890-4490-AB9A-CFC26DF826C7}" type="presParOf" srcId="{E1E194AE-EA24-43A0-9851-BDC8239A95BF}" destId="{1C356400-8F56-47F5-A05B-CACD0D930B12}" srcOrd="0" destOrd="0" presId="urn:microsoft.com/office/officeart/2005/8/layout/vList6"/>
    <dgm:cxn modelId="{94C019ED-BBA0-49AF-B9DC-A8A14B5A452E}" type="presParOf" srcId="{1C356400-8F56-47F5-A05B-CACD0D930B12}" destId="{C09DE736-C655-4EC2-B278-CF97F0259823}" srcOrd="0" destOrd="0" presId="urn:microsoft.com/office/officeart/2005/8/layout/vList6"/>
    <dgm:cxn modelId="{62331801-E244-4618-AE8B-1C1B7F168110}" type="presParOf" srcId="{1C356400-8F56-47F5-A05B-CACD0D930B12}" destId="{49221B50-B010-4910-A37C-5B4443738082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221B50-B010-4910-A37C-5B4443738082}">
      <dsp:nvSpPr>
        <dsp:cNvPr id="0" name=""/>
        <dsp:cNvSpPr/>
      </dsp:nvSpPr>
      <dsp:spPr>
        <a:xfrm>
          <a:off x="2805741" y="0"/>
          <a:ext cx="1451933" cy="4937125"/>
        </a:xfrm>
        <a:prstGeom prst="rightArrow">
          <a:avLst>
            <a:gd name="adj1" fmla="val 75000"/>
            <a:gd name="adj2" fmla="val 50000"/>
          </a:avLst>
        </a:prstGeom>
        <a:solidFill>
          <a:srgbClr val="FEB0FA">
            <a:alpha val="90000"/>
          </a:srgbClr>
        </a:solidFill>
        <a:ln w="55000" cap="flat" cmpd="thickThin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 smtClean="0"/>
            <a:t>60%</a:t>
          </a:r>
          <a:endParaRPr lang="ru-RU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600" kern="1200" dirty="0"/>
        </a:p>
      </dsp:txBody>
      <dsp:txXfrm>
        <a:off x="2805741" y="617141"/>
        <a:ext cx="907458" cy="3702843"/>
      </dsp:txXfrm>
    </dsp:sp>
    <dsp:sp modelId="{C09DE736-C655-4EC2-B278-CF97F0259823}">
      <dsp:nvSpPr>
        <dsp:cNvPr id="0" name=""/>
        <dsp:cNvSpPr/>
      </dsp:nvSpPr>
      <dsp:spPr>
        <a:xfrm>
          <a:off x="0" y="17971"/>
          <a:ext cx="2799347" cy="4878570"/>
        </a:xfrm>
        <a:prstGeom prst="roundRect">
          <a:avLst/>
        </a:prstGeom>
        <a:solidFill>
          <a:srgbClr val="52CCC0"/>
        </a:solidFill>
        <a:ln w="635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u="sng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1. Обязательная часть </a:t>
          </a:r>
          <a:r>
            <a:rPr lang="ru-RU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обеспечивает  комплексное развитие детей во всех пяти взаимодополняющих областях: 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 социально-</a:t>
          </a:r>
          <a:r>
            <a:rPr lang="ru-RU" sz="16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комммуникативное</a:t>
          </a:r>
          <a:r>
            <a:rPr lang="ru-RU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развитие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-познавательное развитие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-речевое развитие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-художественно-эстетическое развитие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-физическое  развитие </a:t>
          </a:r>
          <a:endParaRPr lang="ru-RU" sz="16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36653" y="154624"/>
        <a:ext cx="2526041" cy="46052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87C7D3-C19E-4F08-B196-343F1790AF0F}" type="datetimeFigureOut">
              <a:rPr lang="ru-RU" smtClean="0"/>
              <a:pPr/>
              <a:t>27.02.2022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529EB9-CEC3-4A64-BEEA-4C0CE14204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2153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29EB9-CEC3-4A64-BEEA-4C0CE1420494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401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27.02.2022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27.02.2022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27.02.2022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27.02.2022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27.02.2022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27.02.2022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27.02.2022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27.02.2022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27.02.2022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27.02.2022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27.02.2022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27.02.2022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260648"/>
            <a:ext cx="7920880" cy="2045785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solidFill>
                  <a:srgbClr val="0070C0"/>
                </a:solidFill>
                <a:effectLst/>
                <a:latin typeface="Arial Narrow" pitchFamily="34" charset="0"/>
              </a:rPr>
              <a:t>Муниципальное бюджетное дошкольное образовательное учреждение</a:t>
            </a:r>
            <a:br>
              <a:rPr lang="ru-RU" sz="2800" dirty="0">
                <a:solidFill>
                  <a:srgbClr val="0070C0"/>
                </a:solidFill>
                <a:effectLst/>
                <a:latin typeface="Arial Narrow" pitchFamily="34" charset="0"/>
              </a:rPr>
            </a:br>
            <a:r>
              <a:rPr lang="ru-RU" sz="2800" dirty="0" smtClean="0">
                <a:solidFill>
                  <a:srgbClr val="0070C0"/>
                </a:solidFill>
                <a:effectLst/>
                <a:latin typeface="Arial Narrow" pitchFamily="34" charset="0"/>
              </a:rPr>
              <a:t>«</a:t>
            </a:r>
            <a:r>
              <a:rPr lang="ru-RU" sz="2800" dirty="0" err="1" smtClean="0">
                <a:solidFill>
                  <a:srgbClr val="0070C0"/>
                </a:solidFill>
                <a:effectLst/>
                <a:latin typeface="Arial Narrow" pitchFamily="34" charset="0"/>
              </a:rPr>
              <a:t>Старокумазанский</a:t>
            </a:r>
            <a:r>
              <a:rPr lang="ru-RU" sz="2800" dirty="0" smtClean="0">
                <a:solidFill>
                  <a:srgbClr val="0070C0"/>
                </a:solidFill>
                <a:effectLst/>
                <a:latin typeface="Arial Narrow" pitchFamily="34" charset="0"/>
              </a:rPr>
              <a:t> ДС</a:t>
            </a:r>
            <a:r>
              <a:rPr lang="ru-RU" sz="2800" dirty="0" smtClean="0">
                <a:solidFill>
                  <a:srgbClr val="0070C0"/>
                </a:solidFill>
                <a:effectLst/>
                <a:latin typeface="Arial Narrow" pitchFamily="34" charset="0"/>
              </a:rPr>
              <a:t>»  </a:t>
            </a:r>
            <a:r>
              <a:rPr lang="ru-RU" sz="2800" dirty="0">
                <a:solidFill>
                  <a:srgbClr val="0070C0"/>
                </a:solidFill>
                <a:effectLst/>
                <a:latin typeface="Arial Narrow" pitchFamily="34" charset="0"/>
              </a:rPr>
              <a:t/>
            </a:r>
            <a:br>
              <a:rPr lang="ru-RU" sz="2800" dirty="0">
                <a:solidFill>
                  <a:srgbClr val="0070C0"/>
                </a:solidFill>
                <a:effectLst/>
                <a:latin typeface="Arial Narrow" pitchFamily="34" charset="0"/>
              </a:rPr>
            </a:br>
            <a:endParaRPr lang="ru-RU" sz="2800" dirty="0">
              <a:solidFill>
                <a:srgbClr val="0070C0"/>
              </a:solidFill>
              <a:effectLst/>
              <a:latin typeface="Arial Narrow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2708920"/>
            <a:ext cx="8424936" cy="2376264"/>
          </a:xfrm>
        </p:spPr>
        <p:txBody>
          <a:bodyPr>
            <a:noAutofit/>
          </a:bodyPr>
          <a:lstStyle/>
          <a:p>
            <a:pPr algn="ctr"/>
            <a:r>
              <a:rPr lang="ru-RU" sz="4000" b="1" i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Краткая презентация  основной образовательной программы дошкольного образования  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</a:rPr>
              <a:t>  </a:t>
            </a:r>
            <a:r>
              <a:rPr lang="ru-RU" sz="2800" b="1" dirty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ru-RU" sz="2800" b="1" dirty="0">
                <a:solidFill>
                  <a:schemeClr val="bg2">
                    <a:lumMod val="50000"/>
                  </a:schemeClr>
                </a:solidFill>
              </a:rPr>
            </a:br>
            <a:endParaRPr lang="ru-RU" sz="2800" b="1" dirty="0" smtClean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r>
              <a:rPr lang="ru-RU" sz="2800" b="1" dirty="0" smtClean="0">
                <a:solidFill>
                  <a:schemeClr val="accent2"/>
                </a:solidFill>
              </a:rPr>
              <a:t> </a:t>
            </a:r>
            <a:endParaRPr lang="ru-RU" sz="28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776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477" y="0"/>
            <a:ext cx="9152477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6872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109728" indent="0">
              <a:buNone/>
            </a:pPr>
            <a:r>
              <a:rPr lang="ru-RU" b="1" i="1" dirty="0" smtClean="0">
                <a:solidFill>
                  <a:srgbClr val="0070C0"/>
                </a:solidFill>
              </a:rPr>
              <a:t> </a:t>
            </a:r>
            <a:endParaRPr lang="ru-RU" dirty="0"/>
          </a:p>
          <a:p>
            <a:r>
              <a:rPr lang="ru-RU" dirty="0"/>
              <a:t>Основная образовательная программа дошкольного образования МБДОУ </a:t>
            </a:r>
            <a:r>
              <a:rPr lang="ru-RU" dirty="0" smtClean="0"/>
              <a:t>«</a:t>
            </a:r>
            <a:r>
              <a:rPr lang="ru-RU" dirty="0" err="1" smtClean="0"/>
              <a:t>Старокумазанский</a:t>
            </a:r>
            <a:r>
              <a:rPr lang="ru-RU" dirty="0" smtClean="0"/>
              <a:t> ДС</a:t>
            </a:r>
            <a:r>
              <a:rPr lang="ru-RU" dirty="0" smtClean="0"/>
              <a:t>»  </a:t>
            </a:r>
            <a:r>
              <a:rPr lang="ru-RU" dirty="0" err="1" smtClean="0"/>
              <a:t>Мамадышского</a:t>
            </a:r>
            <a:r>
              <a:rPr lang="ru-RU" dirty="0" smtClean="0"/>
              <a:t>  </a:t>
            </a:r>
            <a:r>
              <a:rPr lang="ru-RU" dirty="0"/>
              <a:t>муниципального района Республики Татарстан» (далее - Программа) разработана в соответствии со следующими нормативно-правовыми документами, регламентирующими функционирование системы дошкольного образования</a:t>
            </a:r>
            <a:r>
              <a:rPr lang="ru-RU" dirty="0" smtClean="0"/>
              <a:t>:</a:t>
            </a:r>
          </a:p>
          <a:p>
            <a:r>
              <a:rPr lang="ru-RU" dirty="0" smtClean="0"/>
              <a:t> </a:t>
            </a:r>
            <a:r>
              <a:rPr lang="ru-RU" dirty="0"/>
              <a:t>- Федеральный закон от 29 декабря 2012 года N 273 -ФЗ «Об образовании в Российской Федерации» </a:t>
            </a:r>
            <a:endParaRPr lang="ru-RU" dirty="0" smtClean="0"/>
          </a:p>
          <a:p>
            <a:r>
              <a:rPr lang="ru-RU" dirty="0" smtClean="0"/>
              <a:t>- </a:t>
            </a:r>
            <a:r>
              <a:rPr lang="ru-RU" dirty="0"/>
              <a:t>Приказ </a:t>
            </a:r>
            <a:r>
              <a:rPr lang="ru-RU" dirty="0" err="1"/>
              <a:t>Минобрнауки</a:t>
            </a:r>
            <a:r>
              <a:rPr lang="ru-RU" dirty="0"/>
              <a:t> России «Об утверждении Федерального государственного образовательного стандарта дошкольного образования» от 17.10.2013 №</a:t>
            </a:r>
            <a:r>
              <a:rPr lang="ru-RU" dirty="0" smtClean="0"/>
              <a:t>1155</a:t>
            </a:r>
          </a:p>
          <a:p>
            <a:r>
              <a:rPr lang="ru-RU" dirty="0" smtClean="0"/>
              <a:t> </a:t>
            </a:r>
            <a:r>
              <a:rPr lang="ru-RU" dirty="0"/>
              <a:t>- «Санитарно-эпидемиологические требованиями к устройству, содержанию и организации режима работы дошкольных организациях (Постановление от 15. мая 2013 г. N 26 «Об утверждении СанПиН 2.4.1.3049-13</a:t>
            </a:r>
            <a:r>
              <a:rPr lang="ru-RU" dirty="0" smtClean="0"/>
              <a:t>);</a:t>
            </a:r>
          </a:p>
          <a:p>
            <a:r>
              <a:rPr lang="ru-RU" dirty="0" smtClean="0"/>
              <a:t> </a:t>
            </a:r>
            <a:r>
              <a:rPr lang="ru-RU" dirty="0"/>
              <a:t>- Закон РТ №44 от 28.07.2004 г. «О государственных языках РТ и других языках в РТ». </a:t>
            </a:r>
            <a:r>
              <a:rPr lang="ru-RU" dirty="0" smtClean="0"/>
              <a:t>Программа разработана с учетом примерной основной образовательной программы дошкольного образования  и с учетом мнения участников образовательных отношений.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Целевой раздел  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877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720840"/>
            <a:ext cx="7992888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chemeClr val="accent1">
                    <a:lumMod val="75000"/>
                  </a:schemeClr>
                </a:solidFill>
              </a:rPr>
              <a:t>Цель Программы</a:t>
            </a:r>
            <a:r>
              <a:rPr lang="ru-RU" sz="3600" dirty="0"/>
              <a:t> </a:t>
            </a:r>
            <a:endParaRPr lang="ru-RU" sz="3600" dirty="0" smtClean="0"/>
          </a:p>
          <a:p>
            <a:r>
              <a:rPr lang="ru-RU" sz="2400" dirty="0" smtClean="0"/>
              <a:t>создание </a:t>
            </a:r>
            <a:r>
              <a:rPr lang="ru-RU" sz="2400" dirty="0"/>
              <a:t>благоприятных условий для полноценного проживания ребенком дошкольного детства, формирование основ базовой культуры личности, всестороннее развитие психических и физических качеств в соответствии с возрастными и индивидуальными особенностями, подготовка к жизни в современном обществе, к обучению в школе, обеспечение безопасности жизнедеятельности дошкольника.</a:t>
            </a:r>
          </a:p>
        </p:txBody>
      </p:sp>
    </p:spTree>
    <p:extLst>
      <p:ext uri="{BB962C8B-B14F-4D97-AF65-F5344CB8AC3E}">
        <p14:creationId xmlns:p14="http://schemas.microsoft.com/office/powerpoint/2010/main" val="9130167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27584" y="908720"/>
            <a:ext cx="7488832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</a:rPr>
              <a:t>               Задачи программы</a:t>
            </a:r>
          </a:p>
          <a:p>
            <a:r>
              <a:rPr lang="ru-RU" dirty="0" smtClean="0"/>
              <a:t> </a:t>
            </a:r>
            <a:r>
              <a:rPr lang="ru-RU" dirty="0"/>
              <a:t>1.Обеспечение равных возможностей полноценного развития каждого </a:t>
            </a:r>
            <a:r>
              <a:rPr lang="ru-RU" dirty="0" err="1" smtClean="0"/>
              <a:t>ребѐнка</a:t>
            </a:r>
            <a:r>
              <a:rPr lang="ru-RU" dirty="0" smtClean="0"/>
              <a:t>   </a:t>
            </a:r>
            <a:r>
              <a:rPr lang="ru-RU" dirty="0"/>
              <a:t>в период дошкольного детства независимо от места проживания, пола, нации, языка, социального статуса, психофизиологических особенностей (в том числе ограниченных возможностей здоровья в виде общего нарушения речи); 2.Охрана и укрепление физического и психического здоровья детей, в том числе их эмоционального благополучия; 3.Обеспечение преемственности основных образовательных программ дошкольного и начального общего образования; 4.Создание благоприятных условий развития детей в соответствии с их возрастными и индивидуальными особенностями и склонностями развития способностей и творческого потенциала каждого </a:t>
            </a:r>
            <a:r>
              <a:rPr lang="ru-RU" dirty="0" err="1"/>
              <a:t>ребѐнка</a:t>
            </a:r>
            <a:r>
              <a:rPr lang="ru-RU" dirty="0"/>
              <a:t> как субъекта отношений с самим собой, другими детьми, взрослыми и миром; 5.Объединение обучения и воспитания в целостный образовательный процесс на основе духовно-нравственных и социокультурных ценностей и принятых в обществе правил, и норм поведения в интересах человека, семьи, общества;</a:t>
            </a:r>
          </a:p>
        </p:txBody>
      </p:sp>
    </p:spTree>
    <p:extLst>
      <p:ext uri="{BB962C8B-B14F-4D97-AF65-F5344CB8AC3E}">
        <p14:creationId xmlns:p14="http://schemas.microsoft.com/office/powerpoint/2010/main" val="15139931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476672"/>
            <a:ext cx="8291264" cy="5530619"/>
          </a:xfrm>
        </p:spPr>
        <p:txBody>
          <a:bodyPr>
            <a:normAutofit fontScale="25000" lnSpcReduction="20000"/>
          </a:bodyPr>
          <a:lstStyle/>
          <a:p>
            <a:pPr marL="109728" indent="0">
              <a:buNone/>
            </a:pPr>
            <a:endParaRPr lang="ru-RU" sz="14400" b="1" i="1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109728" indent="0">
              <a:buNone/>
            </a:pPr>
            <a:r>
              <a:rPr lang="ru-RU" sz="14400" b="1" i="1" dirty="0" smtClean="0">
                <a:solidFill>
                  <a:schemeClr val="bg2">
                    <a:lumMod val="50000"/>
                  </a:schemeClr>
                </a:solidFill>
              </a:rPr>
              <a:t>На </a:t>
            </a:r>
            <a:r>
              <a:rPr lang="ru-RU" sz="14400" b="1" i="1" dirty="0">
                <a:solidFill>
                  <a:schemeClr val="bg2">
                    <a:lumMod val="50000"/>
                  </a:schemeClr>
                </a:solidFill>
              </a:rPr>
              <a:t>Федеральном уровне: </a:t>
            </a:r>
            <a:endParaRPr lang="ru-RU" sz="14400" dirty="0">
              <a:solidFill>
                <a:schemeClr val="bg2">
                  <a:lumMod val="50000"/>
                </a:schemeClr>
              </a:solidFill>
            </a:endParaRPr>
          </a:p>
          <a:p>
            <a:pPr marL="109728" lvl="0" indent="0" fontAlgn="auto">
              <a:buNone/>
            </a:pPr>
            <a:r>
              <a:rPr lang="ru-RU" sz="7200" dirty="0">
                <a:latin typeface="Bookman Old Style" pitchFamily="18" charset="0"/>
              </a:rPr>
              <a:t> </a:t>
            </a:r>
            <a:r>
              <a:rPr lang="ru-RU" sz="7200" dirty="0" smtClean="0">
                <a:latin typeface="Bookman Old Style" pitchFamily="18" charset="0"/>
              </a:rPr>
              <a:t>  Федеральный </a:t>
            </a:r>
            <a:r>
              <a:rPr lang="ru-RU" sz="7200" dirty="0">
                <a:latin typeface="Bookman Old Style" pitchFamily="18" charset="0"/>
              </a:rPr>
              <a:t>закон от 29 декабря 2012 г. N 273-ФЗ "Об образовании в Российской Федерации";</a:t>
            </a:r>
          </a:p>
          <a:p>
            <a:pPr lvl="0" fontAlgn="auto"/>
            <a:r>
              <a:rPr lang="ru-RU" sz="7200" dirty="0">
                <a:latin typeface="Bookman Old Style" pitchFamily="18" charset="0"/>
              </a:rPr>
              <a:t>Приказ от 30 августа 2013 года N 1014 Об утверждении Порядка организации и осуществления образовательной деятельности по основным общеобразовательным программам - образовательным программам дошкольного образования;</a:t>
            </a:r>
          </a:p>
          <a:p>
            <a:pPr lvl="0" fontAlgn="auto"/>
            <a:r>
              <a:rPr lang="ru-RU" sz="7200" dirty="0">
                <a:latin typeface="Bookman Old Style" pitchFamily="18" charset="0"/>
              </a:rPr>
              <a:t>Постановление Главного государственного санитарного врача Российской Федерации от 15 мая 2013 г. N 26 г. Москва "Об утверждении СанПиН 2.4.1.3049-13 «Санитарно эпидемиологические требования к устройству, содержанию и организации режима работы дошкольных образовательных организаций»;</a:t>
            </a:r>
          </a:p>
          <a:p>
            <a:pPr lvl="0" fontAlgn="auto"/>
            <a:r>
              <a:rPr lang="ru-RU" sz="7200" dirty="0">
                <a:latin typeface="Bookman Old Style" pitchFamily="18" charset="0"/>
              </a:rPr>
              <a:t>Приказ Министерства образования и науки Российской Федерации от 17 октября 2013 г. № 1155 "Об утверждении федерального государственного образовательного стандарта дошкольного образования»;</a:t>
            </a:r>
          </a:p>
          <a:p>
            <a:pPr lvl="0" fontAlgn="auto"/>
            <a:r>
              <a:rPr lang="ru-RU" sz="7200" dirty="0">
                <a:latin typeface="Bookman Old Style" pitchFamily="18" charset="0"/>
              </a:rPr>
              <a:t>Приказ Минтруда России №544н от 18 октября 2013 г. Об утверждении профессионального стандарта «Педагог (педагогическая деятельность в сфере дошкольного, начального общего, </a:t>
            </a:r>
            <a:r>
              <a:rPr lang="ru-RU" sz="7200" i="1" dirty="0">
                <a:latin typeface="Bookman Old Style" pitchFamily="18" charset="0"/>
              </a:rPr>
              <a:t>основного</a:t>
            </a:r>
            <a:r>
              <a:rPr lang="ru-RU" sz="7200" dirty="0">
                <a:latin typeface="Bookman Old Style" pitchFamily="18" charset="0"/>
              </a:rPr>
              <a:t> общего, среднего общего образования) (воспитатель, учитель)». Зарегистрировано в Минюсте 6 декабря 2013, № 30550;</a:t>
            </a:r>
          </a:p>
          <a:p>
            <a:pPr fontAlgn="auto"/>
            <a:r>
              <a:rPr lang="ru-RU" sz="7200" dirty="0">
                <a:latin typeface="Bookman Old Style" pitchFamily="18" charset="0"/>
              </a:rPr>
              <a:t> </a:t>
            </a:r>
          </a:p>
          <a:p>
            <a:pPr fontAlgn="auto"/>
            <a:r>
              <a:rPr lang="ru-RU" sz="6400" b="1" i="1" dirty="0" smtClean="0"/>
              <a:t> </a:t>
            </a:r>
            <a:endParaRPr lang="ru-RU" sz="6400" b="1" dirty="0"/>
          </a:p>
          <a:p>
            <a:endParaRPr lang="ru-RU" sz="6400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67602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1052736"/>
            <a:ext cx="8291264" cy="4954555"/>
          </a:xfrm>
        </p:spPr>
        <p:txBody>
          <a:bodyPr/>
          <a:lstStyle/>
          <a:p>
            <a:pPr marL="109728" lvl="0" indent="0">
              <a:buClr>
                <a:srgbClr val="2DA2BF"/>
              </a:buClr>
              <a:buNone/>
            </a:pPr>
            <a:r>
              <a:rPr lang="ru-RU" sz="1800" b="1" i="1" dirty="0" smtClean="0">
                <a:solidFill>
                  <a:prstClr val="black"/>
                </a:solidFill>
              </a:rPr>
              <a:t> </a:t>
            </a:r>
            <a:endParaRPr lang="ru-RU" sz="1800" dirty="0">
              <a:solidFill>
                <a:prstClr val="black"/>
              </a:solidFill>
            </a:endParaRPr>
          </a:p>
          <a:p>
            <a:pPr lvl="0">
              <a:buClr>
                <a:srgbClr val="2DA2BF"/>
              </a:buClr>
            </a:pPr>
            <a:r>
              <a:rPr lang="ru-RU" sz="1800" dirty="0"/>
              <a:t>6.Формирование общей культуры личности воспитанников, развитие их социальных, нравственных, эстетических, интеллектуальных, физических качеств, инициативности, самостоятельности и ответственности </a:t>
            </a:r>
            <a:r>
              <a:rPr lang="ru-RU" sz="1800" dirty="0" err="1"/>
              <a:t>ребѐнка</a:t>
            </a:r>
            <a:r>
              <a:rPr lang="ru-RU" sz="1800" dirty="0"/>
              <a:t>, формирования предпосылок учебной деятельности; 7.Обеспечение вариативности и разнообразия содержания образовательных программ и организационных форм уровня дошкольного образования, возможности формирования образовательных программ различной направленности с </a:t>
            </a:r>
            <a:r>
              <a:rPr lang="ru-RU" sz="1800" dirty="0" err="1"/>
              <a:t>учѐтом</a:t>
            </a:r>
            <a:r>
              <a:rPr lang="ru-RU" sz="1800" dirty="0"/>
              <a:t> образовательных потребностей и способностей воспитанников; 8.Формирование социокультурной среды, соответствующей возрастным, индивидуальным, психологическим и физиологическим особенностям детей; 9.Обеспечение психолого-педагогической поддержки семьи и повышения компетентности родителей в вопросах развития и образования, охраны и укрепления здоровья детей.</a:t>
            </a:r>
            <a:r>
              <a:rPr lang="ru-RU" sz="1800" dirty="0" smtClean="0">
                <a:solidFill>
                  <a:prstClr val="black"/>
                </a:solidFill>
              </a:rPr>
              <a:t> </a:t>
            </a:r>
            <a:endParaRPr lang="ru-RU" sz="1800" dirty="0">
              <a:solidFill>
                <a:prstClr val="black"/>
              </a:solidFill>
            </a:endParaRPr>
          </a:p>
          <a:p>
            <a:pPr lvl="0">
              <a:buClr>
                <a:srgbClr val="2DA2BF"/>
              </a:buClr>
            </a:pPr>
            <a:endParaRPr lang="ru-RU" sz="1800" dirty="0">
              <a:solidFill>
                <a:prstClr val="black"/>
              </a:solidFill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ru-RU" sz="4400" i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56385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764704"/>
            <a:ext cx="8496944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Принципы и подходы к формированию программы </a:t>
            </a:r>
            <a:endParaRPr lang="ru-RU" sz="28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dirty="0" smtClean="0"/>
              <a:t>• </a:t>
            </a:r>
            <a:r>
              <a:rPr lang="ru-RU" dirty="0"/>
              <a:t>Принцип полноценного проживания </a:t>
            </a:r>
            <a:r>
              <a:rPr lang="ru-RU" dirty="0" err="1"/>
              <a:t>ребѐнком</a:t>
            </a:r>
            <a:r>
              <a:rPr lang="ru-RU" dirty="0"/>
              <a:t> всех этапов детства (дошкольного возраста), обогащение (амплификация) детского развития; • Принцип построения образовательной деятельности на основе индивидуальных особенностей каждого ребенка, при котором сам ребенок становится активным в выборе содержания своего образования, становится субъектом дошкольного образования; • Принцип содействия и сотрудничества детей и взрослых, признания ребенка полноценным участником (субъектом) образовательных отношений; • Принцип поддержки инициативы детей в различных видах деятельности; • Принцип сотрудничества с </a:t>
            </a:r>
            <a:r>
              <a:rPr lang="ru-RU" dirty="0" err="1"/>
              <a:t>семьѐй</a:t>
            </a:r>
            <a:r>
              <a:rPr lang="ru-RU" dirty="0"/>
              <a:t>; • Принцип приобщения детей к социокультурным нормам, традициям семьи, общества и государства; • Принцип формирования познавательных интересов и познавательных действий ребенка в различных видах деятельности; • Принцип возрастной адекватности дошкольного образования (соответствия условий, требований, методов возрасту и особенностям развития); • Принцип </a:t>
            </a:r>
            <a:r>
              <a:rPr lang="ru-RU" dirty="0" err="1"/>
              <a:t>учѐта</a:t>
            </a:r>
            <a:r>
              <a:rPr lang="ru-RU" dirty="0"/>
              <a:t> этнокультурной ситуации развития детей</a:t>
            </a:r>
          </a:p>
        </p:txBody>
      </p:sp>
    </p:spTree>
    <p:extLst>
      <p:ext uri="{BB962C8B-B14F-4D97-AF65-F5344CB8AC3E}">
        <p14:creationId xmlns:p14="http://schemas.microsoft.com/office/powerpoint/2010/main" val="42034332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692696"/>
            <a:ext cx="7560840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Целевые ориентиры как результат возможных достижений освоения воспитанниками 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Программы</a:t>
            </a:r>
          </a:p>
          <a:p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dirty="0"/>
              <a:t>Специфика дошкольного детства (гибкость, пластичность развития ребенка, высокий разброс вариантов его развития, его непосредственность и непроизвольность) не позволяет требовать от ребенка дошкольного возраста достижения конкретных образовательных результатов и обусловливает необходимость определения результатов освоения образовательной программы в виде целевых ориентиров. Целевые ориентиры дошкольного образования, представленные в ФГОС ДО, следует рассматривать как социально - нормативные возрастные характеристики возможных достижений ребенка. Это ориентир для педагогов и родителей, обозначающий направленность воспитательной деятельности взрослых.</a:t>
            </a:r>
          </a:p>
        </p:txBody>
      </p:sp>
    </p:spTree>
    <p:extLst>
      <p:ext uri="{BB962C8B-B14F-4D97-AF65-F5344CB8AC3E}">
        <p14:creationId xmlns:p14="http://schemas.microsoft.com/office/powerpoint/2010/main" val="37137441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980728"/>
            <a:ext cx="748883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Содержательный раздел </a:t>
            </a:r>
            <a:endParaRPr lang="ru-RU" sz="28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2800" dirty="0"/>
              <a:t>О</a:t>
            </a:r>
            <a:r>
              <a:rPr lang="ru-RU" sz="2800" dirty="0" smtClean="0"/>
              <a:t>пределяет </a:t>
            </a:r>
            <a:r>
              <a:rPr lang="ru-RU" sz="2800" dirty="0"/>
              <a:t>содержание психолого-педагогической работы по пяти направлениям - образовательным областям: </a:t>
            </a:r>
            <a:endParaRPr lang="ru-RU" sz="2800" dirty="0" smtClean="0"/>
          </a:p>
          <a:p>
            <a:pPr marL="514350" indent="-514350">
              <a:buAutoNum type="arabicPeriod"/>
            </a:pPr>
            <a:r>
              <a:rPr lang="ru-RU" sz="2800" dirty="0" smtClean="0"/>
              <a:t>Социально </a:t>
            </a:r>
            <a:r>
              <a:rPr lang="ru-RU" sz="2800" dirty="0"/>
              <a:t>– коммуникативное развитие </a:t>
            </a:r>
            <a:endParaRPr lang="ru-RU" sz="2800" dirty="0" smtClean="0"/>
          </a:p>
          <a:p>
            <a:pPr marL="514350" indent="-514350">
              <a:buAutoNum type="arabicPeriod"/>
            </a:pPr>
            <a:r>
              <a:rPr lang="ru-RU" sz="2800" dirty="0" smtClean="0"/>
              <a:t> </a:t>
            </a:r>
            <a:r>
              <a:rPr lang="ru-RU" sz="2800" dirty="0"/>
              <a:t>Познавательное </a:t>
            </a:r>
            <a:r>
              <a:rPr lang="ru-RU" sz="2800" dirty="0" smtClean="0"/>
              <a:t>развитие</a:t>
            </a:r>
          </a:p>
          <a:p>
            <a:pPr marL="514350" indent="-514350">
              <a:buAutoNum type="arabicPeriod"/>
            </a:pPr>
            <a:r>
              <a:rPr lang="ru-RU" sz="2800" dirty="0" smtClean="0"/>
              <a:t>  </a:t>
            </a:r>
            <a:r>
              <a:rPr lang="ru-RU" sz="2800" dirty="0"/>
              <a:t>Речевое развитие </a:t>
            </a:r>
            <a:endParaRPr lang="ru-RU" sz="2800" dirty="0" smtClean="0"/>
          </a:p>
          <a:p>
            <a:pPr marL="514350" indent="-514350">
              <a:buAutoNum type="arabicPeriod"/>
            </a:pPr>
            <a:r>
              <a:rPr lang="ru-RU" sz="2800" dirty="0" smtClean="0"/>
              <a:t> </a:t>
            </a:r>
            <a:r>
              <a:rPr lang="ru-RU" sz="2800" dirty="0"/>
              <a:t>Художественно – эстетическое развитие </a:t>
            </a:r>
            <a:endParaRPr lang="ru-RU" sz="2800" dirty="0" smtClean="0"/>
          </a:p>
          <a:p>
            <a:pPr marL="514350" indent="-514350">
              <a:buAutoNum type="arabicPeriod"/>
            </a:pPr>
            <a:r>
              <a:rPr lang="ru-RU" sz="2800" dirty="0" smtClean="0"/>
              <a:t> </a:t>
            </a:r>
            <a:r>
              <a:rPr lang="ru-RU" sz="2800" dirty="0"/>
              <a:t>Физическое развитие</a:t>
            </a:r>
          </a:p>
        </p:txBody>
      </p:sp>
    </p:spTree>
    <p:extLst>
      <p:ext uri="{BB962C8B-B14F-4D97-AF65-F5344CB8AC3E}">
        <p14:creationId xmlns:p14="http://schemas.microsoft.com/office/powerpoint/2010/main" val="5732829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0034" y="384527"/>
            <a:ext cx="83582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Модель образовательной программы </a:t>
            </a:r>
            <a:r>
              <a:rPr lang="ru-RU" sz="28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МБДОУ </a:t>
            </a:r>
            <a:endParaRPr lang="ru-RU" sz="2800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Шестиугольник 4"/>
          <p:cNvSpPr/>
          <p:nvPr/>
        </p:nvSpPr>
        <p:spPr>
          <a:xfrm>
            <a:off x="1928794" y="1000108"/>
            <a:ext cx="5357850" cy="2000264"/>
          </a:xfrm>
          <a:prstGeom prst="hexagon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7030A0"/>
                </a:solidFill>
              </a:rPr>
              <a:t>Образовательный процесс</a:t>
            </a:r>
          </a:p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43108" y="1142985"/>
            <a:ext cx="4929222" cy="176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300" dirty="0" smtClean="0"/>
          </a:p>
          <a:p>
            <a:pPr algn="ctr"/>
            <a:endParaRPr lang="ru-RU" sz="1200" b="1" i="1" dirty="0" smtClean="0">
              <a:solidFill>
                <a:srgbClr val="800000"/>
              </a:solidFill>
            </a:endParaRPr>
          </a:p>
          <a:p>
            <a:pPr algn="ctr"/>
            <a:r>
              <a:rPr lang="ru-RU" sz="1200" b="1" i="1" dirty="0" smtClean="0">
                <a:solidFill>
                  <a:srgbClr val="800000"/>
                </a:solidFill>
              </a:rPr>
              <a:t>Цель</a:t>
            </a:r>
            <a:r>
              <a:rPr lang="ru-RU" sz="1200" dirty="0" smtClean="0"/>
              <a:t>: обеспечить развитие личности детей дошкольного возраста в различных видах общения и деятельности с учетом их возрастных, индивидуальных, психологических и физиологических особенностей. Развитие личности, мотивации и способностей детей в различных видах деятельности и охватывает направления развития и образования детей (образовательные области)</a:t>
            </a:r>
            <a:endParaRPr lang="ru-RU" sz="1200" dirty="0"/>
          </a:p>
        </p:txBody>
      </p:sp>
      <p:sp>
        <p:nvSpPr>
          <p:cNvPr id="13" name="Шестиугольник 12"/>
          <p:cNvSpPr/>
          <p:nvPr/>
        </p:nvSpPr>
        <p:spPr>
          <a:xfrm>
            <a:off x="500034" y="2718518"/>
            <a:ext cx="2487790" cy="1574577"/>
          </a:xfrm>
          <a:prstGeom prst="hexagon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800000"/>
                </a:solidFill>
              </a:rPr>
              <a:t>Социально-коммуникативное развитие</a:t>
            </a:r>
            <a:endParaRPr lang="ru-RU" sz="1400" dirty="0">
              <a:solidFill>
                <a:srgbClr val="800000"/>
              </a:solidFill>
            </a:endParaRPr>
          </a:p>
        </p:txBody>
      </p:sp>
      <p:sp>
        <p:nvSpPr>
          <p:cNvPr id="14" name="Шестиугольник 13"/>
          <p:cNvSpPr/>
          <p:nvPr/>
        </p:nvSpPr>
        <p:spPr>
          <a:xfrm>
            <a:off x="1835696" y="4075840"/>
            <a:ext cx="2250516" cy="1585407"/>
          </a:xfrm>
          <a:prstGeom prst="hexagon">
            <a:avLst/>
          </a:prstGeom>
          <a:solidFill>
            <a:srgbClr val="B864BA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800000"/>
                </a:solidFill>
              </a:rPr>
              <a:t>Познавательное развитие</a:t>
            </a:r>
            <a:endParaRPr lang="ru-RU" sz="1400" dirty="0">
              <a:solidFill>
                <a:srgbClr val="800000"/>
              </a:solidFill>
            </a:endParaRPr>
          </a:p>
        </p:txBody>
      </p:sp>
      <p:sp>
        <p:nvSpPr>
          <p:cNvPr id="17" name="Шестиугольник 16"/>
          <p:cNvSpPr/>
          <p:nvPr/>
        </p:nvSpPr>
        <p:spPr>
          <a:xfrm>
            <a:off x="5286380" y="4075841"/>
            <a:ext cx="2000264" cy="1585406"/>
          </a:xfrm>
          <a:prstGeom prst="hexagon">
            <a:avLst/>
          </a:prstGeom>
          <a:solidFill>
            <a:srgbClr val="52CC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800000"/>
                </a:solidFill>
              </a:rPr>
              <a:t>Физическое развитие</a:t>
            </a:r>
            <a:endParaRPr lang="ru-RU" sz="1400" dirty="0">
              <a:solidFill>
                <a:srgbClr val="800000"/>
              </a:solidFill>
            </a:endParaRPr>
          </a:p>
        </p:txBody>
      </p:sp>
      <p:sp>
        <p:nvSpPr>
          <p:cNvPr id="15" name="Шестиугольник 14"/>
          <p:cNvSpPr/>
          <p:nvPr/>
        </p:nvSpPr>
        <p:spPr>
          <a:xfrm>
            <a:off x="3722754" y="3286124"/>
            <a:ext cx="1928826" cy="1468378"/>
          </a:xfrm>
          <a:prstGeom prst="hexagon">
            <a:avLst/>
          </a:prstGeom>
          <a:solidFill>
            <a:srgbClr val="C1C95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800000"/>
                </a:solidFill>
              </a:rPr>
              <a:t>Речевое развитие</a:t>
            </a:r>
            <a:endParaRPr lang="ru-RU" sz="1600" dirty="0">
              <a:solidFill>
                <a:srgbClr val="800000"/>
              </a:solidFill>
            </a:endParaRPr>
          </a:p>
        </p:txBody>
      </p:sp>
      <p:sp>
        <p:nvSpPr>
          <p:cNvPr id="18" name="Шестиугольник 17"/>
          <p:cNvSpPr/>
          <p:nvPr/>
        </p:nvSpPr>
        <p:spPr>
          <a:xfrm>
            <a:off x="6583951" y="2754798"/>
            <a:ext cx="2375437" cy="1538298"/>
          </a:xfrm>
          <a:prstGeom prst="hexagon">
            <a:avLst/>
          </a:prstGeom>
          <a:solidFill>
            <a:srgbClr val="FEB0FA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800000"/>
                </a:solidFill>
              </a:rPr>
              <a:t>Художественно-эстетическое развитие</a:t>
            </a:r>
            <a:endParaRPr lang="ru-RU" sz="1600" dirty="0">
              <a:solidFill>
                <a:srgbClr val="8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2774567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7" grpId="0" animBg="1"/>
      <p:bldP spid="15" grpId="0" animBg="1"/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188913"/>
            <a:ext cx="8640763" cy="1223962"/>
          </a:xfrm>
        </p:spPr>
        <p:txBody>
          <a:bodyPr>
            <a:normAutofit fontScale="90000"/>
          </a:bodyPr>
          <a:lstStyle/>
          <a:p>
            <a:pPr lvl="0"/>
            <a:r>
              <a:rPr lang="ru-RU" sz="2000" dirty="0" smtClean="0">
                <a:latin typeface="+mn-lt"/>
              </a:rPr>
              <a:t/>
            </a:r>
            <a:br>
              <a:rPr lang="ru-RU" sz="2000" dirty="0" smtClean="0">
                <a:latin typeface="+mn-lt"/>
              </a:rPr>
            </a:br>
            <a:r>
              <a:rPr lang="ru-RU" sz="2000" dirty="0" smtClean="0">
                <a:latin typeface="+mn-lt"/>
              </a:rPr>
              <a:t/>
            </a:r>
            <a:br>
              <a:rPr lang="ru-RU" sz="2000" dirty="0" smtClean="0">
                <a:latin typeface="+mn-lt"/>
              </a:rPr>
            </a:br>
            <a:r>
              <a:rPr lang="ru-RU" sz="2000" dirty="0" smtClean="0">
                <a:solidFill>
                  <a:srgbClr val="FF0000"/>
                </a:solidFill>
                <a:latin typeface="+mn-lt"/>
              </a:rPr>
              <a:t>Образовательная программа ДОУ разработанная с учётом примерной общеобразовательной программы дошкольного образования «От рождения до школы» под ред. </a:t>
            </a:r>
            <a:r>
              <a:rPr lang="ru-RU" sz="2000" b="0" dirty="0">
                <a:solidFill>
                  <a:srgbClr val="FF0000"/>
                </a:solidFill>
                <a:latin typeface="+mn-lt"/>
                <a:cs typeface="Times New Roman" pitchFamily="18" charset="0"/>
              </a:rPr>
              <a:t>Н.Е. </a:t>
            </a:r>
            <a:r>
              <a:rPr lang="ru-RU" sz="2000" b="0" dirty="0" err="1">
                <a:solidFill>
                  <a:srgbClr val="FF0000"/>
                </a:solidFill>
                <a:latin typeface="+mn-lt"/>
                <a:cs typeface="Times New Roman" pitchFamily="18" charset="0"/>
              </a:rPr>
              <a:t>Вераксы</a:t>
            </a:r>
            <a:r>
              <a:rPr lang="ru-RU" sz="2000" b="0" dirty="0">
                <a:solidFill>
                  <a:srgbClr val="FF0000"/>
                </a:solidFill>
                <a:latin typeface="+mn-lt"/>
                <a:cs typeface="Times New Roman" pitchFamily="18" charset="0"/>
              </a:rPr>
              <a:t>, Т.С. Комаровой, </a:t>
            </a:r>
            <a:r>
              <a:rPr lang="ru-RU" sz="2000" b="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/>
            </a:r>
            <a:br>
              <a:rPr lang="ru-RU" sz="2000" b="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</a:br>
            <a:r>
              <a:rPr lang="ru-RU" sz="2000" b="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М.А</a:t>
            </a:r>
            <a:r>
              <a:rPr lang="ru-RU" sz="2000" b="0" dirty="0">
                <a:solidFill>
                  <a:srgbClr val="FF0000"/>
                </a:solidFill>
                <a:latin typeface="+mn-lt"/>
                <a:cs typeface="Times New Roman" pitchFamily="18" charset="0"/>
              </a:rPr>
              <a:t>. </a:t>
            </a:r>
            <a:r>
              <a:rPr lang="ru-RU" sz="2000" b="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Васильевой     состоит из двух частей:</a:t>
            </a:r>
            <a:br>
              <a:rPr lang="ru-RU" sz="2000" b="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</a:br>
            <a:r>
              <a:rPr lang="ru-RU" sz="2000" dirty="0">
                <a:latin typeface="+mn-lt"/>
              </a:rPr>
              <a:t/>
            </a:r>
            <a:br>
              <a:rPr lang="ru-RU" sz="2000" dirty="0">
                <a:latin typeface="+mn-lt"/>
              </a:rPr>
            </a:br>
            <a:r>
              <a:rPr lang="ru-RU" sz="2000" dirty="0">
                <a:latin typeface="+mn-lt"/>
              </a:rPr>
              <a:t> 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3166659790"/>
              </p:ext>
            </p:extLst>
          </p:nvPr>
        </p:nvGraphicFramePr>
        <p:xfrm>
          <a:off x="0" y="1557338"/>
          <a:ext cx="4257675" cy="4937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0" name="Группа 9"/>
          <p:cNvGrpSpPr/>
          <p:nvPr/>
        </p:nvGrpSpPr>
        <p:grpSpPr>
          <a:xfrm rot="10800000">
            <a:off x="3983571" y="3863394"/>
            <a:ext cx="2567941" cy="2350437"/>
            <a:chOff x="1616709" y="2586084"/>
            <a:chExt cx="2567941" cy="2350437"/>
          </a:xfrm>
        </p:grpSpPr>
        <p:sp>
          <p:nvSpPr>
            <p:cNvPr id="11" name="Стрелка вправо 10"/>
            <p:cNvSpPr/>
            <p:nvPr/>
          </p:nvSpPr>
          <p:spPr>
            <a:xfrm>
              <a:off x="1759585" y="2586084"/>
              <a:ext cx="2425065" cy="2350437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52CCC0">
                <a:alpha val="90000"/>
              </a:srgbClr>
            </a:solidFill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Стрелка вправо 4"/>
            <p:cNvSpPr/>
            <p:nvPr/>
          </p:nvSpPr>
          <p:spPr>
            <a:xfrm>
              <a:off x="1616709" y="2879889"/>
              <a:ext cx="1543651" cy="176282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590" tIns="21590" rIns="21590" bIns="21590" numCol="1" spcCol="1270" anchor="t" anchorCtr="0">
              <a:noAutofit/>
            </a:bodyPr>
            <a:lstStyle/>
            <a:p>
              <a:pPr marL="285750" lvl="1" indent="-285750" defTabSz="1511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</a:pPr>
              <a:endParaRPr lang="ru-RU" sz="3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endParaRPr>
            </a:p>
            <a:p>
              <a:pPr marL="285750" lvl="1" indent="-285750" defTabSz="1511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</a:pPr>
              <a:endParaRPr lang="ru-RU" sz="3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endParaRPr>
            </a:p>
          </p:txBody>
        </p:sp>
      </p:grpSp>
      <p:sp>
        <p:nvSpPr>
          <p:cNvPr id="14" name="Скругленный прямоугольник 13"/>
          <p:cNvSpPr/>
          <p:nvPr/>
        </p:nvSpPr>
        <p:spPr>
          <a:xfrm>
            <a:off x="5508104" y="1049930"/>
            <a:ext cx="3310432" cy="5248356"/>
          </a:xfrm>
          <a:prstGeom prst="roundRect">
            <a:avLst>
              <a:gd name="adj" fmla="val 19392"/>
            </a:avLst>
          </a:prstGeom>
          <a:solidFill>
            <a:srgbClr val="FEB0FA"/>
          </a:solidFill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8" name="TextBox 17"/>
          <p:cNvSpPr txBox="1"/>
          <p:nvPr/>
        </p:nvSpPr>
        <p:spPr>
          <a:xfrm>
            <a:off x="4427984" y="5143512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prstClr val="black"/>
                </a:solidFill>
              </a:rPr>
              <a:t>40% </a:t>
            </a:r>
            <a:endParaRPr lang="ru-RU" sz="3600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08104" y="1049930"/>
            <a:ext cx="3096344" cy="3510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u="sng" dirty="0" smtClean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r>
              <a:rPr lang="ru-RU" sz="1400" b="1" u="sng" dirty="0" smtClean="0">
                <a:solidFill>
                  <a:srgbClr val="000000"/>
                </a:solidFill>
                <a:latin typeface="Times New Roman"/>
                <a:cs typeface="Times New Roman"/>
              </a:rPr>
              <a:t>2. Вариативная часть</a:t>
            </a:r>
            <a:endParaRPr lang="ru-RU" sz="1400" u="sng" dirty="0">
              <a:latin typeface="Calibri"/>
              <a:ea typeface="Calibri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2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формируется участниками образовательного процесса нашего ДОУ и включает в себя следующие парциальные </a:t>
            </a:r>
            <a:r>
              <a:rPr lang="ru-RU" sz="12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ru-RU" sz="12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направления </a:t>
            </a:r>
          </a:p>
          <a:p>
            <a:pPr marL="228600" indent="-228600" algn="just">
              <a:spcAft>
                <a:spcPts val="0"/>
              </a:spcAft>
              <a:buFont typeface="Wingdings" pitchFamily="2" charset="2"/>
              <a:buChar char="v"/>
            </a:pPr>
            <a:r>
              <a:rPr lang="ru-RU" sz="1200" b="1" dirty="0" smtClean="0">
                <a:latin typeface="Times New Roman"/>
                <a:ea typeface="Times New Roman"/>
              </a:rPr>
              <a:t>Основная </a:t>
            </a:r>
            <a:r>
              <a:rPr lang="ru-RU" sz="1200" b="1" dirty="0">
                <a:latin typeface="Times New Roman"/>
                <a:ea typeface="Times New Roman"/>
              </a:rPr>
              <a:t>цель УМК </a:t>
            </a:r>
            <a:r>
              <a:rPr lang="ru-RU" sz="1200" b="1" dirty="0" smtClean="0">
                <a:latin typeface="Times New Roman"/>
                <a:ea typeface="Times New Roman"/>
              </a:rPr>
              <a:t> </a:t>
            </a:r>
            <a:r>
              <a:rPr lang="ru-RU" sz="1200" b="1" dirty="0">
                <a:latin typeface="Times New Roman"/>
                <a:ea typeface="Times New Roman"/>
              </a:rPr>
              <a:t>- формирование правильной устной</a:t>
            </a:r>
            <a:r>
              <a:rPr lang="tt-RU" sz="1200" b="1" dirty="0">
                <a:latin typeface="Times New Roman"/>
                <a:ea typeface="Times New Roman"/>
              </a:rPr>
              <a:t> </a:t>
            </a:r>
            <a:r>
              <a:rPr lang="tt-RU" sz="1200" b="1" dirty="0" smtClean="0">
                <a:latin typeface="Times New Roman"/>
                <a:ea typeface="Times New Roman"/>
              </a:rPr>
              <a:t>русской</a:t>
            </a:r>
            <a:r>
              <a:rPr lang="tt-RU" sz="1200" b="1" dirty="0" smtClean="0">
                <a:latin typeface="Times New Roman"/>
                <a:ea typeface="Times New Roman"/>
              </a:rPr>
              <a:t> </a:t>
            </a:r>
            <a:r>
              <a:rPr lang="ru-RU" sz="1200" b="1" dirty="0" smtClean="0">
                <a:latin typeface="Times New Roman"/>
                <a:ea typeface="Times New Roman"/>
              </a:rPr>
              <a:t> </a:t>
            </a:r>
            <a:r>
              <a:rPr lang="ru-RU" sz="1200" b="1" dirty="0">
                <a:latin typeface="Times New Roman"/>
                <a:ea typeface="Times New Roman"/>
              </a:rPr>
              <a:t>речи </a:t>
            </a:r>
            <a:r>
              <a:rPr lang="tt-RU" sz="1200" b="1" dirty="0" smtClean="0">
                <a:latin typeface="Times New Roman"/>
                <a:ea typeface="Times New Roman"/>
              </a:rPr>
              <a:t>татарскоязычных</a:t>
            </a:r>
            <a:r>
              <a:rPr lang="tt-RU" sz="1200" b="1" dirty="0" smtClean="0">
                <a:latin typeface="Times New Roman"/>
                <a:ea typeface="Times New Roman"/>
              </a:rPr>
              <a:t> </a:t>
            </a:r>
            <a:r>
              <a:rPr lang="ru-RU" sz="1200" b="1" dirty="0">
                <a:latin typeface="Times New Roman"/>
                <a:ea typeface="Times New Roman"/>
              </a:rPr>
              <a:t>детей дошкольного возраста. УМК </a:t>
            </a:r>
            <a:r>
              <a:rPr lang="ru-RU" sz="1200" b="1" dirty="0" smtClean="0">
                <a:latin typeface="Times New Roman"/>
                <a:ea typeface="Times New Roman"/>
              </a:rPr>
              <a:t> </a:t>
            </a:r>
            <a:r>
              <a:rPr lang="ru-RU" sz="1200" b="1" dirty="0">
                <a:latin typeface="Times New Roman"/>
                <a:ea typeface="Times New Roman"/>
              </a:rPr>
              <a:t>разработаны для: средней группы, старшей группы, подготовительной к школе группе.</a:t>
            </a:r>
            <a:endParaRPr lang="ru-RU" sz="1200" dirty="0">
              <a:latin typeface="Times New Roman"/>
              <a:ea typeface="Times New Roman"/>
            </a:endParaRPr>
          </a:p>
          <a:p>
            <a:endParaRPr lang="ru-RU" sz="1200" b="1" dirty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r>
              <a:rPr lang="ru-RU" sz="12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</a:p>
          <a:p>
            <a:pPr marL="171450" indent="-171450">
              <a:buFontTx/>
              <a:buChar char="-"/>
            </a:pPr>
            <a:endParaRPr lang="ru-RU" sz="1200" b="1" dirty="0" smtClean="0">
              <a:solidFill>
                <a:srgbClr val="000000"/>
              </a:solidFill>
              <a:latin typeface="Times New Roman"/>
              <a:ea typeface="Calibri"/>
              <a:cs typeface="Times New Roman"/>
            </a:endParaRPr>
          </a:p>
          <a:p>
            <a:pPr marL="171450" indent="-171450">
              <a:buFontTx/>
              <a:buChar char="-"/>
            </a:pPr>
            <a:endParaRPr lang="ru-RU" sz="1200" b="1" dirty="0" smtClean="0">
              <a:solidFill>
                <a:srgbClr val="000000"/>
              </a:solidFill>
              <a:latin typeface="Times New Roman"/>
              <a:ea typeface="Calibri"/>
              <a:cs typeface="Times New Roman"/>
            </a:endParaRPr>
          </a:p>
          <a:p>
            <a:pPr marL="171450" indent="-171450">
              <a:buFontTx/>
              <a:buChar char="-"/>
            </a:pPr>
            <a:endParaRPr lang="ru-RU" sz="1200" b="1" dirty="0" smtClean="0">
              <a:solidFill>
                <a:srgbClr val="000000"/>
              </a:solidFill>
              <a:latin typeface="Times New Roman"/>
              <a:ea typeface="Calibri"/>
              <a:cs typeface="Times New Roman"/>
            </a:endParaRP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endParaRPr lang="ru-RU" sz="14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26733587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1267669"/>
            <a:ext cx="734481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Организационный раздел программы </a:t>
            </a:r>
            <a:endParaRPr lang="ru-RU" sz="24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2400" dirty="0" smtClean="0"/>
              <a:t>описывает </a:t>
            </a:r>
            <a:r>
              <a:rPr lang="ru-RU" sz="2400" dirty="0"/>
              <a:t>систему условий реализации образовательной деятельности, необходимых для достижения целей программы, </a:t>
            </a:r>
            <a:r>
              <a:rPr lang="ru-RU" sz="2400" dirty="0" smtClean="0"/>
              <a:t>материально-технических </a:t>
            </a:r>
            <a:r>
              <a:rPr lang="ru-RU" sz="2400" dirty="0"/>
              <a:t>условий, особенностей организации развивающей предметно-пространственной среды, особенностей разработки режима дня и формирования распорядка дня с учетом возрастных, индивидуальных особенностей детей, их специальных образовательных потребностей.</a:t>
            </a:r>
          </a:p>
        </p:txBody>
      </p:sp>
    </p:spTree>
    <p:extLst>
      <p:ext uri="{BB962C8B-B14F-4D97-AF65-F5344CB8AC3E}">
        <p14:creationId xmlns:p14="http://schemas.microsoft.com/office/powerpoint/2010/main" val="20693385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DFBFAE-2B9B-4E57-882E-AECD0C6DDAA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935038" y="549275"/>
            <a:ext cx="8208962" cy="532765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800" b="1" dirty="0">
                <a:solidFill>
                  <a:srgbClr val="7030A0"/>
                </a:solidFill>
              </a:rPr>
              <a:t>Формы взаимодействия педагогического коллектива </a:t>
            </a:r>
            <a:r>
              <a:rPr lang="ru-RU" sz="2800" b="1" dirty="0" smtClean="0">
                <a:solidFill>
                  <a:srgbClr val="7030A0"/>
                </a:solidFill>
              </a:rPr>
              <a:t>с семьями детей.</a:t>
            </a:r>
          </a:p>
          <a:p>
            <a:pPr marL="0" indent="0" algn="ctr">
              <a:buNone/>
            </a:pPr>
            <a:endParaRPr lang="ru-RU" sz="1800" b="1" dirty="0">
              <a:solidFill>
                <a:srgbClr val="7030A0"/>
              </a:solidFill>
            </a:endParaRPr>
          </a:p>
          <a:p>
            <a:pPr marL="0" indent="0" algn="just">
              <a:buNone/>
            </a:pPr>
            <a:r>
              <a:rPr lang="ru-RU" sz="1800" dirty="0"/>
              <a:t>В соответствии с законом Российской Федерации «Об образовании», федеральными образовательными стандартами дошкольного образования, Уставом МБДОУ </a:t>
            </a:r>
            <a:r>
              <a:rPr lang="ru-RU" sz="1800" dirty="0" smtClean="0"/>
              <a:t>«</a:t>
            </a:r>
            <a:r>
              <a:rPr lang="ru-RU" sz="1800" dirty="0" err="1" smtClean="0"/>
              <a:t>Старокумазанский</a:t>
            </a:r>
            <a:r>
              <a:rPr lang="ru-RU" sz="1800" dirty="0" smtClean="0"/>
              <a:t> ДС</a:t>
            </a:r>
            <a:r>
              <a:rPr lang="ru-RU" sz="1800" dirty="0" smtClean="0"/>
              <a:t>» </a:t>
            </a:r>
            <a:r>
              <a:rPr lang="ru-RU" sz="1800" dirty="0"/>
              <a:t>одной из основных задач  является взаимодействие с семьей для обеспечения полноценного развития и реализации личности ребенка.  Особое место уделяется правовому и психолого-педагогическому просвещению родителей (законных представителей) детей</a:t>
            </a:r>
            <a:r>
              <a:rPr lang="ru-RU" sz="1800" dirty="0" smtClean="0"/>
              <a:t>. </a:t>
            </a:r>
            <a:endParaRPr lang="ru-RU" sz="1800" dirty="0"/>
          </a:p>
          <a:p>
            <a:pPr marL="0" indent="0">
              <a:buNone/>
            </a:pPr>
            <a:r>
              <a:rPr lang="ru-RU" sz="1800" dirty="0"/>
              <a:t>В основу совместной деятельности семьи и дошкольного учреждения заложены следующие принципы:</a:t>
            </a:r>
          </a:p>
          <a:p>
            <a:r>
              <a:rPr lang="ru-RU" sz="1800" dirty="0"/>
              <a:t>единый подход к процессу воспитания ребёнка;</a:t>
            </a:r>
          </a:p>
          <a:p>
            <a:r>
              <a:rPr lang="ru-RU" sz="1800" dirty="0"/>
              <a:t>открытость дошкольного учреждения для родителей;</a:t>
            </a:r>
          </a:p>
          <a:p>
            <a:r>
              <a:rPr lang="ru-RU" sz="1800" dirty="0"/>
              <a:t>взаимное доверие  во взаимоотношениях педагогов и родителей;</a:t>
            </a:r>
          </a:p>
          <a:p>
            <a:r>
              <a:rPr lang="ru-RU" sz="1800" dirty="0"/>
              <a:t>уважение и доброжелательность друг к другу;</a:t>
            </a:r>
          </a:p>
          <a:p>
            <a:r>
              <a:rPr lang="ru-RU" sz="1800" dirty="0"/>
              <a:t>дифференцированный подход к каждой семье;</a:t>
            </a:r>
          </a:p>
          <a:p>
            <a:r>
              <a:rPr lang="ru-RU" sz="1800" dirty="0"/>
              <a:t>равно ответственность родителей и педагогов.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1651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0" y="549275"/>
            <a:ext cx="8208963" cy="5607050"/>
          </a:xfrm>
        </p:spPr>
        <p:txBody>
          <a:bodyPr>
            <a:normAutofit/>
          </a:bodyPr>
          <a:lstStyle/>
          <a:p>
            <a:pPr marL="109728" indent="0" algn="just">
              <a:buNone/>
            </a:pPr>
            <a:r>
              <a:rPr lang="ru-RU" sz="2400" b="1" dirty="0" smtClean="0"/>
              <a:t>Условия реализации Программы должны обеспечивать полноценное развитие личности во всех основных образовательных областях, через:</a:t>
            </a:r>
            <a:endParaRPr lang="ru-RU" sz="2400" b="1" dirty="0"/>
          </a:p>
        </p:txBody>
      </p:sp>
      <p:sp>
        <p:nvSpPr>
          <p:cNvPr id="5" name="Семиугольник 4"/>
          <p:cNvSpPr/>
          <p:nvPr/>
        </p:nvSpPr>
        <p:spPr>
          <a:xfrm>
            <a:off x="714348" y="2786058"/>
            <a:ext cx="1785950" cy="1571636"/>
          </a:xfrm>
          <a:prstGeom prst="heptagon">
            <a:avLst/>
          </a:prstGeom>
          <a:solidFill>
            <a:srgbClr val="FEB0FA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Различные виды детской деятельности</a:t>
            </a:r>
            <a:endParaRPr lang="ru-RU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емиугольник 6"/>
          <p:cNvSpPr/>
          <p:nvPr/>
        </p:nvSpPr>
        <p:spPr>
          <a:xfrm rot="1337172">
            <a:off x="2086811" y="3640705"/>
            <a:ext cx="1860221" cy="1634752"/>
          </a:xfrm>
          <a:prstGeom prst="heptagon">
            <a:avLst/>
          </a:prstGeom>
          <a:solidFill>
            <a:srgbClr val="67B79E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Режимные моменты</a:t>
            </a:r>
            <a:endParaRPr lang="ru-RU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емиугольник 7"/>
          <p:cNvSpPr/>
          <p:nvPr/>
        </p:nvSpPr>
        <p:spPr>
          <a:xfrm rot="21370204">
            <a:off x="3694168" y="3923300"/>
            <a:ext cx="1880729" cy="1585789"/>
          </a:xfrm>
          <a:prstGeom prst="heptagon">
            <a:avLst/>
          </a:prstGeom>
          <a:solidFill>
            <a:srgbClr val="C1C95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prstClr val="black"/>
                </a:solidFill>
              </a:rPr>
              <a:t>Самостоятельная деятельность</a:t>
            </a:r>
            <a:endParaRPr lang="ru-RU" sz="1400" dirty="0">
              <a:solidFill>
                <a:prstClr val="black"/>
              </a:solidFill>
            </a:endParaRPr>
          </a:p>
        </p:txBody>
      </p:sp>
      <p:sp>
        <p:nvSpPr>
          <p:cNvPr id="9" name="Семиугольник 8"/>
          <p:cNvSpPr/>
          <p:nvPr/>
        </p:nvSpPr>
        <p:spPr>
          <a:xfrm rot="1412722">
            <a:off x="5368653" y="3581123"/>
            <a:ext cx="1789596" cy="1500198"/>
          </a:xfrm>
          <a:prstGeom prst="heptagon">
            <a:avLst/>
          </a:prstGeom>
          <a:solidFill>
            <a:srgbClr val="FC22F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Взаимодействие с родителями</a:t>
            </a:r>
            <a:endParaRPr lang="ru-RU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6072198" y="2500306"/>
            <a:ext cx="1643074" cy="142876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prstClr val="black"/>
                </a:solidFill>
              </a:rPr>
              <a:t>● ●</a:t>
            </a:r>
          </a:p>
          <a:p>
            <a:pPr algn="ctr"/>
            <a:r>
              <a:rPr lang="ru-RU" dirty="0" smtClean="0">
                <a:solidFill>
                  <a:prstClr val="black"/>
                </a:solidFill>
              </a:rPr>
              <a:t>○</a:t>
            </a:r>
          </a:p>
          <a:p>
            <a:pPr algn="ctr"/>
            <a:endParaRPr lang="ru-RU" dirty="0" smtClean="0">
              <a:solidFill>
                <a:prstClr val="black"/>
              </a:solidFill>
            </a:endParaRPr>
          </a:p>
        </p:txBody>
      </p:sp>
      <p:sp>
        <p:nvSpPr>
          <p:cNvPr id="11" name="Дуга 10"/>
          <p:cNvSpPr/>
          <p:nvPr/>
        </p:nvSpPr>
        <p:spPr>
          <a:xfrm rot="11956245">
            <a:off x="6572264" y="3500438"/>
            <a:ext cx="714380" cy="142876"/>
          </a:xfrm>
          <a:prstGeom prst="arc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6382104"/>
      </p:ext>
    </p:extLst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700808"/>
            <a:ext cx="84969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i="1" dirty="0" smtClean="0">
                <a:solidFill>
                  <a:srgbClr val="FF0000"/>
                </a:solidFill>
              </a:rPr>
              <a:t>Спасибо за внимание!</a:t>
            </a:r>
            <a:endParaRPr lang="ru-RU" sz="72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6665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.3|1.1|1.2|1.1|0.8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455</TotalTime>
  <Words>1207</Words>
  <Application>Microsoft Office PowerPoint</Application>
  <PresentationFormat>Экран (4:3)</PresentationFormat>
  <Paragraphs>90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Открытая</vt:lpstr>
      <vt:lpstr>Муниципальное бюджетное дошкольное образовательное учреждение «Старокумазанский ДС»   </vt:lpstr>
      <vt:lpstr>Презентация PowerPoint</vt:lpstr>
      <vt:lpstr>Целевой раздел  </vt:lpstr>
      <vt:lpstr>Презентация PowerPoint</vt:lpstr>
      <vt:lpstr>Презентация PowerPoint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  Образовательная программа ДОУ разработанная с учётом примерной общеобразовательной программы дошкольного образования «От рождения до школы» под ред. Н.Е. Вераксы, Т.С. Комаровой,  М.А. Васильевой     состоит из двух частей:  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Образовательная программа ДОУ в соответствии с ФГОС</dc:title>
  <dc:creator>User</dc:creator>
  <cp:lastModifiedBy>Admin</cp:lastModifiedBy>
  <cp:revision>53</cp:revision>
  <dcterms:created xsi:type="dcterms:W3CDTF">2015-03-03T12:13:49Z</dcterms:created>
  <dcterms:modified xsi:type="dcterms:W3CDTF">2022-02-27T16:50:54Z</dcterms:modified>
</cp:coreProperties>
</file>